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obster"/>
      <p:regular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Roboto Condensed"/>
      <p:regular r:id="rId32"/>
      <p:bold r:id="rId33"/>
      <p:italic r:id="rId34"/>
      <p:boldItalic r:id="rId35"/>
    </p:embeddedFont>
    <p:embeddedFont>
      <p:font typeface="Squada One"/>
      <p:regular r:id="rId36"/>
    </p:embeddedFont>
    <p:embeddedFont>
      <p:font typeface="Roboto Condensed Light"/>
      <p:regular r:id="rId37"/>
      <p:bold r:id="rId38"/>
      <p:italic r:id="rId39"/>
      <p:boldItalic r:id="rId40"/>
    </p:embeddedFont>
    <p:embeddedFont>
      <p:font typeface="Exo 2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  <p:embeddedFont>
      <p:font typeface="Merriweath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0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Italic.fntdata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44" Type="http://schemas.openxmlformats.org/officeDocument/2006/relationships/font" Target="fonts/Exo2-boldItalic.fntdata"/><Relationship Id="rId43" Type="http://schemas.openxmlformats.org/officeDocument/2006/relationships/font" Target="fonts/Exo2-italic.fntdata"/><Relationship Id="rId46" Type="http://schemas.openxmlformats.org/officeDocument/2006/relationships/font" Target="fonts/Oswald-bold.fntdata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33" Type="http://schemas.openxmlformats.org/officeDocument/2006/relationships/font" Target="fonts/RobotoCondensed-bold.fntdata"/><Relationship Id="rId32" Type="http://schemas.openxmlformats.org/officeDocument/2006/relationships/font" Target="fonts/RobotoCondensed-regular.fntdata"/><Relationship Id="rId35" Type="http://schemas.openxmlformats.org/officeDocument/2006/relationships/font" Target="fonts/RobotoCondensed-boldItalic.fntdata"/><Relationship Id="rId34" Type="http://schemas.openxmlformats.org/officeDocument/2006/relationships/font" Target="fonts/RobotoCondensed-italic.fntdata"/><Relationship Id="rId37" Type="http://schemas.openxmlformats.org/officeDocument/2006/relationships/font" Target="fonts/RobotoCondensedLight-regular.fntdata"/><Relationship Id="rId36" Type="http://schemas.openxmlformats.org/officeDocument/2006/relationships/font" Target="fonts/SquadaOne-regular.fntdata"/><Relationship Id="rId39" Type="http://schemas.openxmlformats.org/officeDocument/2006/relationships/font" Target="fonts/RobotoCondensedLight-italic.fntdata"/><Relationship Id="rId38" Type="http://schemas.openxmlformats.org/officeDocument/2006/relationships/font" Target="fonts/RobotoCondensed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Lobster-regular.fntdata"/><Relationship Id="rId29" Type="http://schemas.openxmlformats.org/officeDocument/2006/relationships/font" Target="fonts/FiraSansExtraCondensedMedium-bold.fntdata"/><Relationship Id="rId5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60d30b2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60d30b2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60d30b2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60d30b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263801d9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263801d9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263801d9a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263801d9a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63801d9a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63801d9a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26e5ba60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26e5ba60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278ceec0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278ceec0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6e5ba60b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6e5ba60b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78ceec0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78ceec0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60d30b2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60d30b2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60d30b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60d30b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ata-flair.training/blogs/java-virtual-machine-jv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ata-flair.training/blogs/java-tutorial/" TargetMode="External"/><Relationship Id="rId4" Type="http://schemas.openxmlformats.org/officeDocument/2006/relationships/hyperlink" Target="https://data-flair.training/blogs/java-tutorial/" TargetMode="External"/><Relationship Id="rId5" Type="http://schemas.openxmlformats.org/officeDocument/2006/relationships/hyperlink" Target="http://data-flair.training/blogs/why-you-should-learn-scala-introductory-tutorial/" TargetMode="External"/><Relationship Id="rId6" Type="http://schemas.openxmlformats.org/officeDocument/2006/relationships/hyperlink" Target="http://data-flair.training/blogs/why-you-should-learn-scala-introductory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/>
        </p:nvSpPr>
        <p:spPr>
          <a:xfrm>
            <a:off x="660975" y="357800"/>
            <a:ext cx="71193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/>
              <a:t>iii.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Table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It enables users to perform ad-hoc analysis using SQL like expression language for relational stream and batch processing.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660975" y="1638150"/>
            <a:ext cx="65010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iv.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Gelly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It is the graph processing engine which allows users to run set of operations to create, transform and process the graph.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736600" y="2986800"/>
            <a:ext cx="84075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v. FlinkML</a:t>
            </a:r>
            <a:endParaRPr b="1" sz="23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It is the machine learning library which provides intuitive APIs and an efficient algorithm to handle machine learning applications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 rotWithShape="1">
          <a:blip r:embed="rId4">
            <a:alphaModFix/>
          </a:blip>
          <a:srcRect b="-58544" l="-31221" r="-31221" t="-3898"/>
          <a:stretch/>
        </p:blipFill>
        <p:spPr>
          <a:xfrm>
            <a:off x="152400" y="1236625"/>
            <a:ext cx="8839199" cy="39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835175" y="3925550"/>
            <a:ext cx="72987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Flink works in Master-slave fashion. Master is the manager node of the cluster where slaves are the worker nodes.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909725" y="267750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                           ARCHITECTURE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/>
        </p:nvSpPr>
        <p:spPr>
          <a:xfrm>
            <a:off x="2004075" y="0"/>
            <a:ext cx="56355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850" u="sng">
                <a:solidFill>
                  <a:srgbClr val="1155CC"/>
                </a:solidFill>
              </a:rPr>
              <a:t> 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4">
            <a:alphaModFix/>
          </a:blip>
          <a:srcRect b="0" l="0" r="0" t="4058"/>
          <a:stretch/>
        </p:blipFill>
        <p:spPr>
          <a:xfrm>
            <a:off x="152400" y="113800"/>
            <a:ext cx="8884498" cy="4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EXECUTION MODEL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0" y="1445125"/>
            <a:ext cx="9144000" cy="4028576"/>
          </a:xfrm>
          <a:prstGeom prst="rect">
            <a:avLst/>
          </a:prstGeom>
          <a:noFill/>
          <a:ln>
            <a:noFill/>
          </a:ln>
        </p:spPr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6000"/>
            <a:ext cx="9144000" cy="41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ctrTitle"/>
          </p:nvPr>
        </p:nvSpPr>
        <p:spPr>
          <a:xfrm>
            <a:off x="517050" y="352850"/>
            <a:ext cx="83475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shown in the figure the following are the steps to execute the applications in Flink: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Developer wrote the application program.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Parse and Optimize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code parsing, Type Extractor, and Optimization are done during this step.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DataFlow Graph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Each and every job converts into the data flow graph.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Manager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Now job manager schedules the task on the task managers; keeps the data flow metadata. Job manager deploys the operators and monitors the intermediate task results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 Manager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tasks are executed on the task manager, they are the worker nodes.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812800" y="762000"/>
            <a:ext cx="74421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2527300" y="260985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381000" y="311150"/>
            <a:ext cx="82932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       </a:t>
            </a:r>
            <a:r>
              <a:rPr b="1" lang="en" sz="3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SECURITY</a:t>
            </a:r>
            <a:endParaRPr b="1" sz="3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34" name="Google Shape;234;p41"/>
          <p:cNvCxnSpPr/>
          <p:nvPr/>
        </p:nvCxnSpPr>
        <p:spPr>
          <a:xfrm>
            <a:off x="5091425" y="1458400"/>
            <a:ext cx="1250100" cy="12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41"/>
          <p:cNvSpPr txBox="1"/>
          <p:nvPr/>
        </p:nvSpPr>
        <p:spPr>
          <a:xfrm>
            <a:off x="317500" y="1263650"/>
            <a:ext cx="4102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Security is provided through SSL authentication and encryption for network communication with and between Flink processes.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SSL configuration requires to configure a </a:t>
            </a:r>
            <a:r>
              <a:rPr b="1" lang="en" sz="2400">
                <a:solidFill>
                  <a:srgbClr val="FFFFFF"/>
                </a:solidFill>
              </a:rPr>
              <a:t>keystore</a:t>
            </a:r>
            <a:r>
              <a:rPr lang="en" sz="2400">
                <a:solidFill>
                  <a:srgbClr val="FFFFFF"/>
                </a:solidFill>
              </a:rPr>
              <a:t> and a </a:t>
            </a:r>
            <a:r>
              <a:rPr b="1" lang="en" sz="2400">
                <a:solidFill>
                  <a:srgbClr val="FFFFFF"/>
                </a:solidFill>
              </a:rPr>
              <a:t>truststore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ctrTitle"/>
          </p:nvPr>
        </p:nvSpPr>
        <p:spPr>
          <a:xfrm>
            <a:off x="639225" y="352850"/>
            <a:ext cx="7789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                     APPLICATIONS</a:t>
            </a:r>
            <a:endParaRPr sz="30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detection-&gt;real time</a:t>
            </a:r>
            <a:r>
              <a:rPr lang="en" sz="3000">
                <a:solidFill>
                  <a:srgbClr val="000000"/>
                </a:solidFill>
              </a:rPr>
              <a:t>  </a:t>
            </a:r>
            <a:endParaRPr sz="30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of offers by help of browsering history-&gt;real time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process monitoring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ctrTitle"/>
          </p:nvPr>
        </p:nvSpPr>
        <p:spPr>
          <a:xfrm>
            <a:off x="1964851" y="3796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LIST OF COMPANIES POWERED BY FLINK</a:t>
            </a:r>
            <a:endParaRPr sz="30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3">
            <a:alphaModFix/>
          </a:blip>
          <a:srcRect b="-56780" l="-197340" r="197340" t="56780"/>
          <a:stretch/>
        </p:blipFill>
        <p:spPr>
          <a:xfrm>
            <a:off x="1445900" y="2964300"/>
            <a:ext cx="1939149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500" y="1570375"/>
            <a:ext cx="1858025" cy="1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 rotWithShape="1">
          <a:blip r:embed="rId5">
            <a:alphaModFix/>
          </a:blip>
          <a:srcRect b="72819" l="0" r="0" t="-72820"/>
          <a:stretch/>
        </p:blipFill>
        <p:spPr>
          <a:xfrm>
            <a:off x="5856150" y="2075150"/>
            <a:ext cx="1783249" cy="17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904" y="3127700"/>
            <a:ext cx="1815471" cy="1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 rotWithShape="1">
          <a:blip r:embed="rId7">
            <a:alphaModFix/>
          </a:blip>
          <a:srcRect b="-4809" l="0" r="0" t="4810"/>
          <a:stretch/>
        </p:blipFill>
        <p:spPr>
          <a:xfrm>
            <a:off x="5692050" y="3281175"/>
            <a:ext cx="1947349" cy="19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2674" y="1506025"/>
            <a:ext cx="1986726" cy="198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-32100" y="121050"/>
            <a:ext cx="9208200" cy="4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7" name="Google Shape;257;p44"/>
          <p:cNvSpPr txBox="1"/>
          <p:nvPr/>
        </p:nvSpPr>
        <p:spPr>
          <a:xfrm>
            <a:off x="-64200" y="654050"/>
            <a:ext cx="9208200" cy="4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❖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Check the version of java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Command:  </a:t>
            </a:r>
            <a:r>
              <a:rPr lang="en" sz="2400"/>
              <a:t> java -version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    If you have Java 8, the output will look something like this: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java version "1.8.0_111"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Java(TM) SE Runtime Environment (build 1.8.0_111-b14)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Java HotSpot(TM) 64-Bit Server VM (build 25.111-b14, mixed mode)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.Download tar file of apache flink "https://www.apache.org/dyn/closer.lua/flink/flink-1.9.0/ flink-1.9.0-bin-scala_2.11.tgz"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44"/>
          <p:cNvSpPr txBox="1"/>
          <p:nvPr/>
        </p:nvSpPr>
        <p:spPr>
          <a:xfrm>
            <a:off x="980275" y="0"/>
            <a:ext cx="7505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                      </a:t>
            </a:r>
            <a:r>
              <a:rPr b="1" lang="en" sz="3000">
                <a:latin typeface="Lobster"/>
                <a:ea typeface="Lobster"/>
                <a:cs typeface="Lobster"/>
                <a:sym typeface="Lobster"/>
              </a:rPr>
              <a:t> INSTALLATION</a:t>
            </a:r>
            <a:endParaRPr b="1" sz="3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1492950" y="1695350"/>
            <a:ext cx="69189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It is an open source stream-processing </a:t>
            </a: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framework </a:t>
            </a: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developed by Apache Software Foundation.  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27"/>
          <p:cNvSpPr txBox="1"/>
          <p:nvPr>
            <p:ph type="ctrTitle"/>
          </p:nvPr>
        </p:nvSpPr>
        <p:spPr>
          <a:xfrm>
            <a:off x="1823150" y="579000"/>
            <a:ext cx="5366400" cy="9462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</a:t>
            </a:r>
            <a:r>
              <a:rPr lang="en" sz="3000">
                <a:solidFill>
                  <a:srgbClr val="000000"/>
                </a:solidFill>
              </a:rPr>
              <a:t> </a:t>
            </a:r>
            <a:r>
              <a:rPr lang="en" sz="30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What is Apache Flink?</a:t>
            </a: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    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/>
        </p:nvSpPr>
        <p:spPr>
          <a:xfrm>
            <a:off x="114300" y="177800"/>
            <a:ext cx="8864700" cy="4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tar xzf flink-1.9.0-bin-scala_2.11..tgz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cd flink-1.9.0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./bin/start-cluster.sh             # Start Flink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jps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❖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Open the local-host in browser: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         </a:t>
            </a:r>
            <a:r>
              <a:rPr lang="en" sz="2400"/>
              <a:t>localhost:8081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ctrTitle"/>
          </p:nvPr>
        </p:nvSpPr>
        <p:spPr>
          <a:xfrm>
            <a:off x="1964850" y="1829700"/>
            <a:ext cx="5214300" cy="23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THANK  YOU</a:t>
            </a:r>
            <a:endParaRPr sz="4800" u="sng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608225" y="674350"/>
            <a:ext cx="61353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</a:t>
            </a:r>
            <a:r>
              <a:rPr b="1" lang="en" sz="3600">
                <a:latin typeface="Lobster"/>
                <a:ea typeface="Lobster"/>
                <a:cs typeface="Lobster"/>
                <a:sym typeface="Lobster"/>
              </a:rPr>
              <a:t>ORIGIN</a:t>
            </a:r>
            <a:endParaRPr b="1" sz="3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2730300" y="17795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1.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Started at 2009 in Berlin based database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 research group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2736200" y="3037350"/>
            <a:ext cx="75057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2.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In December 2014,Flink was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accepted as a Apache top-level project   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0" y="1651975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806575" y="806575"/>
            <a:ext cx="7038900" cy="76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                   </a:t>
            </a:r>
            <a:r>
              <a:rPr b="1" lang="en" sz="3000">
                <a:latin typeface="Lobster"/>
                <a:ea typeface="Lobster"/>
                <a:cs typeface="Lobster"/>
                <a:sym typeface="Lobster"/>
              </a:rPr>
              <a:t>FEATURES</a:t>
            </a:r>
            <a:endParaRPr b="1"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780111" y="1798250"/>
            <a:ext cx="6836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1.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Streaming</a:t>
            </a:r>
            <a:r>
              <a:rPr b="1" lang="en" sz="1100"/>
              <a:t> </a:t>
            </a:r>
            <a:r>
              <a:rPr b="1" lang="en" sz="2400"/>
              <a:t>- </a:t>
            </a:r>
            <a:r>
              <a:rPr lang="en" sz="2400"/>
              <a:t>Flink is a true stream processing                          engine.</a:t>
            </a:r>
            <a:endParaRPr sz="2400"/>
          </a:p>
        </p:txBody>
      </p:sp>
      <p:sp>
        <p:nvSpPr>
          <p:cNvPr id="152" name="Google Shape;152;p29"/>
          <p:cNvSpPr txBox="1"/>
          <p:nvPr/>
        </p:nvSpPr>
        <p:spPr>
          <a:xfrm>
            <a:off x="780100" y="2831575"/>
            <a:ext cx="6836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2.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High performance -</a:t>
            </a:r>
            <a:r>
              <a:rPr b="1" lang="en" sz="2400"/>
              <a:t> </a:t>
            </a:r>
            <a:r>
              <a:rPr lang="en" sz="2400"/>
              <a:t>Flink’s data streaming Runtime provides very high throughput.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780100" y="3929500"/>
            <a:ext cx="62664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3.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Low latency</a:t>
            </a:r>
            <a:r>
              <a:rPr b="1" lang="en" sz="2400"/>
              <a:t>- </a:t>
            </a:r>
            <a:r>
              <a:rPr lang="en" sz="2400"/>
              <a:t>Flink can process the data in sub-second range without any delay.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044575" y="714000"/>
            <a:ext cx="74838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4.Memory management </a:t>
            </a:r>
            <a:r>
              <a:rPr b="1" lang="en" sz="2400"/>
              <a:t>–</a:t>
            </a:r>
            <a:r>
              <a:rPr lang="en" sz="1100"/>
              <a:t> </a:t>
            </a:r>
            <a:r>
              <a:rPr lang="en" sz="2400"/>
              <a:t>Flink works in managed      memory and never get out of memory exception.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044575" y="2102350"/>
            <a:ext cx="7827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5.Scalable </a:t>
            </a:r>
            <a:r>
              <a:rPr b="1" lang="en" sz="2400"/>
              <a:t>–</a:t>
            </a:r>
            <a:r>
              <a:rPr lang="en" sz="1100"/>
              <a:t> </a:t>
            </a:r>
            <a:r>
              <a:rPr lang="en" sz="2400"/>
              <a:t>Flink is highly scalable. With increasing requirements, we can scale the flink cluster.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044575" y="3397150"/>
            <a:ext cx="77352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6.Program optimizer</a:t>
            </a:r>
            <a:r>
              <a:rPr b="1" lang="en" sz="2400"/>
              <a:t> –</a:t>
            </a:r>
            <a:r>
              <a:rPr lang="en" sz="2400"/>
              <a:t> Flink is shipped with an optimizer, before execution of a program it is optimized.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9877100" y="20098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150325" y="278100"/>
            <a:ext cx="7510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r>
              <a:rPr b="1" lang="en" sz="3000">
                <a:latin typeface="Lobster"/>
                <a:ea typeface="Lobster"/>
                <a:cs typeface="Lobster"/>
                <a:sym typeface="Lobster"/>
              </a:rPr>
              <a:t>Apache Flink Ecosystem</a:t>
            </a:r>
            <a:endParaRPr b="1" sz="3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50" y="1054100"/>
            <a:ext cx="7119951" cy="38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462775" y="357000"/>
            <a:ext cx="7536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Different layers in the ecosystem are -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456025" y="1018125"/>
            <a:ext cx="7550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i.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Storage / Streaming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</a:t>
            </a:r>
            <a:r>
              <a:rPr lang="en" sz="2400"/>
              <a:t>  List of storage/streaming system from which Flink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</a:t>
            </a:r>
            <a:r>
              <a:rPr lang="en" sz="2400"/>
              <a:t>can read write data:</a:t>
            </a:r>
            <a:r>
              <a:rPr lang="en" sz="2400"/>
              <a:t>   </a:t>
            </a:r>
            <a:endParaRPr sz="2400"/>
          </a:p>
        </p:txBody>
      </p:sp>
      <p:sp>
        <p:nvSpPr>
          <p:cNvPr id="174" name="Google Shape;174;p32"/>
          <p:cNvSpPr txBox="1"/>
          <p:nvPr/>
        </p:nvSpPr>
        <p:spPr>
          <a:xfrm>
            <a:off x="899125" y="2188225"/>
            <a:ext cx="6663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&gt; HDFS – Hadoop Distributed File System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819725" y="2637925"/>
            <a:ext cx="6663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 </a:t>
            </a:r>
            <a:r>
              <a:rPr lang="en" sz="2400"/>
              <a:t>Local-FS</a:t>
            </a:r>
            <a:r>
              <a:rPr b="1" lang="en" sz="2400"/>
              <a:t> –</a:t>
            </a:r>
            <a:r>
              <a:rPr lang="en" sz="2400"/>
              <a:t> Local File System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803700" y="3105375"/>
            <a:ext cx="75366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&gt; RDBMS</a:t>
            </a:r>
            <a:r>
              <a:rPr b="1" lang="en" sz="2400"/>
              <a:t> –</a:t>
            </a:r>
            <a:r>
              <a:rPr lang="en" sz="2400"/>
              <a:t> Any relational database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1057800" y="4468275"/>
            <a:ext cx="70077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555350" y="476000"/>
            <a:ext cx="6293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Deployment/resource management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74350" y="1190025"/>
            <a:ext cx="84696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Local mode –</a:t>
            </a:r>
            <a:r>
              <a:rPr lang="en" sz="2400"/>
              <a:t> On a single node, in single</a:t>
            </a:r>
            <a:r>
              <a:rPr lang="en" sz="2400">
                <a:uFill>
                  <a:noFill/>
                </a:uFill>
                <a:hlinkClick r:id="rId3"/>
              </a:rPr>
              <a:t> </a:t>
            </a:r>
            <a:r>
              <a:rPr b="1" lang="en" sz="2400"/>
              <a:t>JVM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Cluster –</a:t>
            </a:r>
            <a:r>
              <a:rPr lang="en" sz="2400"/>
              <a:t> On a multi-node cluster, with following resource manager.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Standalone –</a:t>
            </a:r>
            <a:r>
              <a:rPr lang="en" sz="2400"/>
              <a:t> This is the default resource manager which is shipped with Flink.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YARN –</a:t>
            </a:r>
            <a:r>
              <a:rPr lang="en" sz="2400"/>
              <a:t> This is a very popular resource manager, it is part of Hadoop</a:t>
            </a:r>
            <a:r>
              <a:rPr lang="en" sz="2400"/>
              <a:t>, introduced in Hadoop 2.x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Cloud –</a:t>
            </a:r>
            <a:r>
              <a:rPr lang="en" sz="2400"/>
              <a:t> on Amazon or Google cloud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/>
        </p:nvSpPr>
        <p:spPr>
          <a:xfrm>
            <a:off x="561625" y="390925"/>
            <a:ext cx="66777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The APIs and Library, which provides the diverse capability to Flink: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561625" y="1373100"/>
            <a:ext cx="84279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i.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DataSet API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It handles the data at the rest, it allows the user to implement many operations  on the dataset. It is mainly used for distributed processing. Actually, it is a special case of Stream processing where we have a finite data source.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ii.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DataStream API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It handles a continuous stream of the data. It can consume the data from the various streaming source and can write the data to different sinks. It supports both</a:t>
            </a:r>
            <a:r>
              <a:rPr lang="en" sz="1800">
                <a:uFill>
                  <a:noFill/>
                </a:uFill>
                <a:hlinkClick r:id="rId3"/>
              </a:rPr>
              <a:t>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Java</a:t>
            </a:r>
            <a:r>
              <a:rPr lang="en" sz="1800"/>
              <a:t> and</a:t>
            </a:r>
            <a:r>
              <a:rPr lang="en" sz="1800">
                <a:uFill>
                  <a:noFill/>
                </a:uFill>
                <a:hlinkClick r:id="rId5"/>
              </a:rPr>
              <a:t> </a:t>
            </a:r>
            <a:r>
              <a:rPr b="1" lang="en" sz="1800" u="sng">
                <a:solidFill>
                  <a:schemeClr val="hlink"/>
                </a:solidFill>
                <a:hlinkClick r:id="rId6"/>
              </a:rPr>
              <a:t>Scala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